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7" r:id="rId5"/>
    <p:sldId id="262" r:id="rId6"/>
    <p:sldId id="258" r:id="rId7"/>
    <p:sldId id="270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D0A"/>
    <a:srgbClr val="B8580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1C0B-E451-45B0-8EA3-BF84D4CEAEF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6CCA-A4CD-4247-AC08-AB8F26301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162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404664"/>
            <a:ext cx="7956376" cy="2088232"/>
          </a:xfrm>
          <a:prstGeom prst="roundRect">
            <a:avLst/>
          </a:prstGeom>
          <a:solidFill>
            <a:schemeClr val="tx2">
              <a:lumMod val="75000"/>
              <a:alpha val="6902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552" y="692696"/>
            <a:ext cx="8641976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Franklin Gothic Demi" pitchFamily="34" charset="0"/>
              </a:rPr>
              <a:t>Исследование с участием человека: </a:t>
            </a:r>
            <a:r>
              <a:rPr lang="ru-RU" sz="3200" dirty="0" smtClean="0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Demi" pitchFamily="34" charset="0"/>
              </a:rPr>
              <a:t>5 правил работы со здоровыми добровольцами</a:t>
            </a:r>
            <a:endParaRPr lang="ru-RU" sz="3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2745" r="13012"/>
          <a:stretch>
            <a:fillRect/>
          </a:stretch>
        </p:blipFill>
        <p:spPr bwMode="auto">
          <a:xfrm>
            <a:off x="-99804" y="0"/>
            <a:ext cx="924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4968552" cy="1440160"/>
          </a:xfrm>
          <a:prstGeom prst="roundRect">
            <a:avLst/>
          </a:prstGeom>
          <a:solidFill>
            <a:schemeClr val="tx2">
              <a:lumMod val="75000"/>
              <a:alpha val="6902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76672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chemeClr val="bg1"/>
                </a:solidFill>
                <a:latin typeface="Franklin Gothic Medium" pitchFamily="34" charset="0"/>
                <a:ea typeface="+mj-ea"/>
                <a:cs typeface="+mj-cs"/>
              </a:rPr>
              <a:t>1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. Успокойте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испытуемого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83568" y="2276872"/>
            <a:ext cx="4067944" cy="31085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будьте дружелюбны</a:t>
            </a:r>
          </a:p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вкратце расскажите про исследование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поясняйте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свои действия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на каждом этапе исследования на испытуемом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2336" b="19988"/>
          <a:stretch>
            <a:fillRect/>
          </a:stretch>
        </p:blipFill>
        <p:spPr bwMode="auto">
          <a:xfrm>
            <a:off x="0" y="-55988"/>
            <a:ext cx="9144000" cy="69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188640"/>
            <a:ext cx="4968552" cy="1440160"/>
          </a:xfrm>
          <a:prstGeom prst="roundRect">
            <a:avLst/>
          </a:prstGeom>
          <a:solidFill>
            <a:schemeClr val="tx2">
              <a:lumMod val="75000"/>
              <a:alpha val="6902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71800" y="260648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ea typeface="+mj-ea"/>
                <a:cs typeface="+mj-cs"/>
              </a:rPr>
              <a:t>2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. Мотивируйте испытуемого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499992" y="1916832"/>
            <a:ext cx="4067944" cy="37856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r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расскажите испытуемому про цель исследования</a:t>
            </a:r>
          </a:p>
          <a:p>
            <a:pPr lvl="0" algn="r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отметьте его значимость для исследования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обеспечьте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обратную связь с испытуемым, если он захочет следить за вашими исследованиями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208" r="2617"/>
          <a:stretch>
            <a:fillRect/>
          </a:stretch>
        </p:blipFill>
        <p:spPr bwMode="auto">
          <a:xfrm>
            <a:off x="-168678" y="0"/>
            <a:ext cx="9312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5616624" cy="1944216"/>
          </a:xfrm>
          <a:prstGeom prst="roundRect">
            <a:avLst/>
          </a:prstGeom>
          <a:solidFill>
            <a:schemeClr val="tx2">
              <a:lumMod val="75000"/>
              <a:alpha val="6902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692696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bg1"/>
                </a:solidFill>
                <a:latin typeface="Franklin Gothic Medium" pitchFamily="34" charset="0"/>
                <a:ea typeface="+mj-ea"/>
                <a:cs typeface="+mj-cs"/>
              </a:rPr>
              <a:t>3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. Дайте четкие инструкции выполнения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задания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23528" y="2564904"/>
            <a:ext cx="4067944" cy="36009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ea typeface="+mj-ea"/>
                <a:cs typeface="+mj-cs"/>
              </a:rPr>
              <a:t>напишите инструкцию, чтобы не вспоминать ее каждый раз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ответьте на вопросы</a:t>
            </a:r>
          </a:p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убедитесь в правильном понимании задания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26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419872" y="188640"/>
            <a:ext cx="5544616" cy="1800200"/>
          </a:xfrm>
          <a:prstGeom prst="roundRect">
            <a:avLst/>
          </a:prstGeom>
          <a:solidFill>
            <a:schemeClr val="tx2">
              <a:lumMod val="75000"/>
              <a:alpha val="6902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27376" y="476672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chemeClr val="bg1"/>
                </a:solidFill>
                <a:latin typeface="Franklin Gothic Medium" pitchFamily="34" charset="0"/>
                <a:ea typeface="+mj-ea"/>
                <a:cs typeface="+mj-cs"/>
              </a:rPr>
              <a:t>4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. Убедитесь в уверенном выполнении задания испытуемым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5364088" y="1988840"/>
            <a:ext cx="4211960" cy="34778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объясните необходимость обращаться к вам при возникновении проблем</a:t>
            </a:r>
          </a:p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осведомитесь, удобно ли испытуемому</a:t>
            </a:r>
          </a:p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дайте время потренироваться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5460" r="5453"/>
          <a:stretch>
            <a:fillRect/>
          </a:stretch>
        </p:blipFill>
        <p:spPr bwMode="auto">
          <a:xfrm>
            <a:off x="-13147" y="0"/>
            <a:ext cx="915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0" y="3626346"/>
            <a:ext cx="6588224" cy="32316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определите оптимальное время эксперимента</a:t>
            </a:r>
          </a:p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  <a:ea typeface="+mj-ea"/>
                <a:cs typeface="+mj-cs"/>
              </a:rPr>
              <a:t>подготовьте оборудование заранее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</a:rPr>
              <a:t>исключите ожидание в очереди</a:t>
            </a:r>
            <a:endParaRPr lang="ru-RU" sz="3200" dirty="0" smtClean="0">
              <a:solidFill>
                <a:schemeClr val="bg1"/>
              </a:solidFill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1052736"/>
            <a:ext cx="5544616" cy="1800200"/>
          </a:xfrm>
          <a:prstGeom prst="roundRect">
            <a:avLst/>
          </a:prstGeom>
          <a:solidFill>
            <a:schemeClr val="tx2">
              <a:lumMod val="75000"/>
              <a:alpha val="6902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55576" y="1340768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5. Не утомляйте испытуемого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9318"/>
          <a:stretch>
            <a:fillRect/>
          </a:stretch>
        </p:blipFill>
        <p:spPr bwMode="auto">
          <a:xfrm>
            <a:off x="0" y="0"/>
            <a:ext cx="9343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260648"/>
            <a:ext cx="7128792" cy="1656184"/>
          </a:xfrm>
          <a:prstGeom prst="roundRect">
            <a:avLst/>
          </a:prstGeom>
          <a:solidFill>
            <a:schemeClr val="accent6">
              <a:lumMod val="75000"/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Franklin Gothic Medium" pitchFamily="34" charset="0"/>
              </a:rPr>
              <a:t>Провалы при работе с испытуемыми</a:t>
            </a:r>
            <a:endParaRPr lang="ru-RU" sz="48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97" r="9308" b="5845"/>
          <a:stretch>
            <a:fillRect/>
          </a:stretch>
        </p:blipFill>
        <p:spPr bwMode="auto">
          <a:xfrm>
            <a:off x="0" y="1"/>
            <a:ext cx="93554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6552728" cy="12961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02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51520" y="49244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E46D0A"/>
                </a:solidFill>
                <a:latin typeface="Franklin Gothic Medium" pitchFamily="34" charset="0"/>
              </a:rPr>
              <a:t>Очередь? Привет, утомление!</a:t>
            </a:r>
            <a:br>
              <a:rPr lang="ru-RU" sz="3200" dirty="0" smtClean="0">
                <a:solidFill>
                  <a:srgbClr val="E46D0A"/>
                </a:solidFill>
                <a:latin typeface="Franklin Gothic Medium" pitchFamily="34" charset="0"/>
              </a:rPr>
            </a:br>
            <a:endParaRPr lang="ru-RU" sz="3200" dirty="0">
              <a:solidFill>
                <a:srgbClr val="E46D0A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10700" b="9671"/>
          <a:stretch>
            <a:fillRect/>
          </a:stretch>
        </p:blipFill>
        <p:spPr bwMode="auto">
          <a:xfrm>
            <a:off x="0" y="-35593"/>
            <a:ext cx="9144000" cy="68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79512" y="188640"/>
            <a:ext cx="3744416" cy="12961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828600" y="47667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E46D0A"/>
                </a:solidFill>
                <a:latin typeface="Franklin Gothic Medium" pitchFamily="34" charset="0"/>
              </a:rPr>
              <a:t>Очень распространенный</a:t>
            </a:r>
          </a:p>
          <a:p>
            <a:pPr algn="ctr"/>
            <a:r>
              <a:rPr lang="ru-RU" sz="2400" dirty="0" smtClean="0">
                <a:solidFill>
                  <a:srgbClr val="E46D0A"/>
                </a:solidFill>
                <a:latin typeface="Franklin Gothic Medium" pitchFamily="34" charset="0"/>
              </a:rPr>
              <a:t> случай…</a:t>
            </a:r>
            <a:endParaRPr lang="ru-RU" sz="2400" dirty="0">
              <a:solidFill>
                <a:srgbClr val="E46D0A"/>
              </a:solidFill>
              <a:latin typeface="Franklin Gothic Medium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19888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испытуемые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исследователь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138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Demi</vt:lpstr>
      <vt:lpstr>Franklin Gothic Medium</vt:lpstr>
      <vt:lpstr>Тема Office</vt:lpstr>
      <vt:lpstr>Исследование с участием человека:  5 правил работы со здоровыми добровольцами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Провалы при работе с испытуемыми</vt:lpstr>
      <vt:lpstr>Очередь? Привет, утомление!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исследования на людях:  7 правил работы со здоровыми добровольцами</dc:title>
  <dc:creator>Dasha</dc:creator>
  <cp:lastModifiedBy>user</cp:lastModifiedBy>
  <cp:revision>41</cp:revision>
  <dcterms:created xsi:type="dcterms:W3CDTF">2015-02-10T23:35:17Z</dcterms:created>
  <dcterms:modified xsi:type="dcterms:W3CDTF">2016-03-01T10:43:09Z</dcterms:modified>
</cp:coreProperties>
</file>